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526" r:id="rId3"/>
    <p:sldId id="551" r:id="rId4"/>
    <p:sldId id="544" r:id="rId5"/>
    <p:sldId id="552" r:id="rId6"/>
    <p:sldId id="540" r:id="rId7"/>
    <p:sldId id="553" r:id="rId8"/>
    <p:sldId id="554" r:id="rId9"/>
    <p:sldId id="541" r:id="rId10"/>
    <p:sldId id="555" r:id="rId11"/>
    <p:sldId id="545" r:id="rId12"/>
    <p:sldId id="546" r:id="rId13"/>
    <p:sldId id="529" r:id="rId14"/>
    <p:sldId id="547" r:id="rId15"/>
    <p:sldId id="549" r:id="rId16"/>
    <p:sldId id="525" r:id="rId17"/>
    <p:sldId id="532" r:id="rId18"/>
    <p:sldId id="536" r:id="rId19"/>
    <p:sldId id="530" r:id="rId20"/>
    <p:sldId id="535" r:id="rId21"/>
    <p:sldId id="534" r:id="rId22"/>
    <p:sldId id="550" r:id="rId23"/>
    <p:sldId id="531" r:id="rId24"/>
    <p:sldId id="437" r:id="rId25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9D50376-FAE0-4035-A882-28A8189BB32A}">
          <p14:sldIdLst>
            <p14:sldId id="256"/>
            <p14:sldId id="526"/>
            <p14:sldId id="551"/>
            <p14:sldId id="544"/>
            <p14:sldId id="552"/>
            <p14:sldId id="540"/>
            <p14:sldId id="553"/>
            <p14:sldId id="554"/>
            <p14:sldId id="541"/>
            <p14:sldId id="555"/>
            <p14:sldId id="545"/>
            <p14:sldId id="546"/>
            <p14:sldId id="529"/>
            <p14:sldId id="547"/>
            <p14:sldId id="549"/>
            <p14:sldId id="525"/>
            <p14:sldId id="532"/>
            <p14:sldId id="536"/>
            <p14:sldId id="530"/>
            <p14:sldId id="535"/>
            <p14:sldId id="534"/>
            <p14:sldId id="550"/>
          </p14:sldIdLst>
        </p14:section>
        <p14:section name="未命名的章節" id="{37D350DA-BD91-492E-B692-50C977A91957}">
          <p14:sldIdLst>
            <p14:sldId id="531"/>
            <p14:sldId id="437"/>
          </p14:sldIdLst>
        </p14:section>
        <p14:section name="未命名的章節" id="{D445903D-4675-49BD-A521-071265A372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FCC704"/>
    <a:srgbClr val="F2D70E"/>
    <a:srgbClr val="9966FF"/>
    <a:srgbClr val="6600CC"/>
    <a:srgbClr val="FFFFCC"/>
    <a:srgbClr val="9933FF"/>
    <a:srgbClr val="9966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9535" autoAdjust="0"/>
  </p:normalViewPr>
  <p:slideViewPr>
    <p:cSldViewPr>
      <p:cViewPr varScale="1">
        <p:scale>
          <a:sx n="102" d="100"/>
          <a:sy n="102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0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BB20504A-349D-4C37-945F-37D7A45D0A3F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E1703B4-7FA4-4037-9A07-F5932B7D08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3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D86974FF-2E77-4263-85DB-14C09778AB73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33419"/>
            <a:ext cx="7951470" cy="3063240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6465659"/>
            <a:ext cx="4307047" cy="340360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4C0B6430-7434-44E4-A1A0-DA27AF5B0D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3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B6430-7434-44E4-A1A0-DA27AF5B0D2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00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69361"/>
            <a:ext cx="9144000" cy="18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2497" y="65626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2497" y="2359551"/>
            <a:ext cx="6400800" cy="13574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s-ES"/>
          </a:p>
        </p:txBody>
      </p:sp>
      <p:sp>
        <p:nvSpPr>
          <p:cNvPr id="24" name="矩形 23"/>
          <p:cNvSpPr/>
          <p:nvPr userDrawn="1"/>
        </p:nvSpPr>
        <p:spPr>
          <a:xfrm>
            <a:off x="0" y="3861048"/>
            <a:ext cx="9144000" cy="280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8" name="圖片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  <a14:imgEffect>
                      <a14:brightnessContrast bright="19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8" t="5901" r="2088" b="-2675"/>
          <a:stretch/>
        </p:blipFill>
        <p:spPr>
          <a:xfrm>
            <a:off x="3114000" y="4091561"/>
            <a:ext cx="2916000" cy="234728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78" y="4086558"/>
            <a:ext cx="2916592" cy="234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" y="4087033"/>
            <a:ext cx="2916000" cy="233952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130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0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40903"/>
          </a:xfrm>
          <a:scene3d>
            <a:camera prst="perspectiveFront"/>
            <a:lightRig rig="threePt" dir="t"/>
          </a:scene3d>
        </p:spPr>
        <p:txBody>
          <a:bodyPr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s-ES" dirty="0"/>
          </a:p>
        </p:txBody>
      </p:sp>
      <p:pic>
        <p:nvPicPr>
          <p:cNvPr id="8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" descr="C:\Users\Design\Documents\Edu\Product Launch\sha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5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rgbClr val="FFC000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6" name="31 CuadroTexto"/>
          <p:cNvSpPr txBox="1"/>
          <p:nvPr userDrawn="1"/>
        </p:nvSpPr>
        <p:spPr>
          <a:xfrm>
            <a:off x="4734296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13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0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" name="2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9 CuadroTexto"/>
          <p:cNvSpPr txBox="1">
            <a:spLocks noChangeArrowheads="1"/>
          </p:cNvSpPr>
          <p:nvPr userDrawn="1"/>
        </p:nvSpPr>
        <p:spPr bwMode="auto">
          <a:xfrm>
            <a:off x="4204592" y="6325740"/>
            <a:ext cx="367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A6403-C731-4F5B-ADEB-9910664629BB}" type="slidenum">
              <a:rPr lang="es-HN" sz="1200" b="1" smtClean="0">
                <a:solidFill>
                  <a:schemeClr val="accent2"/>
                </a:solidFill>
                <a:latin typeface="Calibri" pitchFamily="34" charset="0"/>
              </a:rPr>
              <a:pPr eaLnBrk="1" hangingPunct="1"/>
              <a:t>‹#›</a:t>
            </a:fld>
            <a:endParaRPr lang="es-ES" sz="12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30 CuadroTexto"/>
          <p:cNvSpPr txBox="1"/>
          <p:nvPr userDrawn="1"/>
        </p:nvSpPr>
        <p:spPr>
          <a:xfrm>
            <a:off x="4467225" y="6325740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4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6095174"/>
            <a:ext cx="762000" cy="7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308444"/>
            <a:ext cx="363537" cy="3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5" descr="C:\Users\Design\Documents\Edu\Product Launch\shadow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112605"/>
            <a:ext cx="763588" cy="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1 CuadroTexto"/>
          <p:cNvSpPr txBox="1"/>
          <p:nvPr userDrawn="1"/>
        </p:nvSpPr>
        <p:spPr>
          <a:xfrm>
            <a:off x="4734296" y="6325740"/>
            <a:ext cx="341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13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Imagen 27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8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0" y="6361122"/>
            <a:ext cx="211137" cy="2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6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03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116632" y="0"/>
            <a:ext cx="5616624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 userDrawn="1"/>
        </p:nvSpPr>
        <p:spPr>
          <a:xfrm>
            <a:off x="1070992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1269776" y="-27384"/>
            <a:ext cx="6858000" cy="68580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 userDrawn="1"/>
        </p:nvSpPr>
        <p:spPr>
          <a:xfrm>
            <a:off x="1403648" y="0"/>
            <a:ext cx="6922912" cy="6957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4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5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3484750"/>
            <a:ext cx="9144000" cy="31695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064" y="258795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6824" y="57305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3154694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83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8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6AECD67-AA8C-46BE-AD2F-82E3948C6C0D}" type="datetimeFigureOut">
              <a:rPr lang="zh-TW" altLang="en-US" smtClean="0"/>
              <a:pPr/>
              <a:t>2020/11/16</a:t>
            </a:fld>
            <a:endParaRPr lang="zh-TW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00CEA0-CCF5-4DD3-81B8-FD41549F989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6542166" y="6237312"/>
            <a:ext cx="256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發展典範科技大學計畫</a:t>
            </a:r>
          </a:p>
        </p:txBody>
      </p:sp>
      <p:pic>
        <p:nvPicPr>
          <p:cNvPr id="2" name="Picture 2" descr="C:\Users\USER\AppData\Local\Temp\Rar$DRa0.072\(白)北護LOG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2563"/>
            <a:ext cx="2448272" cy="4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6670517"/>
            <a:ext cx="9144000" cy="1874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113711"/>
            <a:ext cx="9144000" cy="5556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noFill/>
              </a:ln>
              <a:solidFill>
                <a:srgbClr val="C2E49C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grpSp>
        <p:nvGrpSpPr>
          <p:cNvPr id="24" name="群組 23"/>
          <p:cNvGrpSpPr/>
          <p:nvPr userDrawn="1"/>
        </p:nvGrpSpPr>
        <p:grpSpPr>
          <a:xfrm>
            <a:off x="248683" y="6185719"/>
            <a:ext cx="2451109" cy="462593"/>
            <a:chOff x="222106" y="6062751"/>
            <a:chExt cx="2451109" cy="462593"/>
          </a:xfrm>
        </p:grpSpPr>
        <p:pic>
          <p:nvPicPr>
            <p:cNvPr id="3" name="圖片 2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969"/>
            <a:stretch/>
          </p:blipFill>
          <p:spPr>
            <a:xfrm>
              <a:off x="222106" y="6062751"/>
              <a:ext cx="544291" cy="462593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 userDrawn="1"/>
          </p:nvSpPr>
          <p:spPr>
            <a:xfrm>
              <a:off x="679306" y="6094599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chemeClr val="bg1"/>
                  </a:solidFill>
                  <a:latin typeface="Adobe 楷体 Std R" panose="02020400000000000000" pitchFamily="18" charset="-128"/>
                  <a:ea typeface="Adobe 楷体 Std R" panose="02020400000000000000" pitchFamily="18" charset="-128"/>
                </a:rPr>
                <a:t>國立臺北護理健康大學</a:t>
              </a:r>
            </a:p>
          </p:txBody>
        </p:sp>
        <p:sp>
          <p:nvSpPr>
            <p:cNvPr id="12" name="文字方塊 11"/>
            <p:cNvSpPr txBox="1"/>
            <p:nvPr userDrawn="1"/>
          </p:nvSpPr>
          <p:spPr>
            <a:xfrm>
              <a:off x="683568" y="6330368"/>
              <a:ext cx="1989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National Taipei</a:t>
              </a:r>
              <a:r>
                <a:rPr lang="zh-TW" altLang="en-US" sz="600" dirty="0">
                  <a:solidFill>
                    <a:schemeClr val="bg1"/>
                  </a:solidFill>
                  <a:effectLst/>
                </a:rPr>
                <a:t> </a:t>
              </a:r>
              <a:r>
                <a:rPr lang="en-US" altLang="zh-TW" sz="600" dirty="0">
                  <a:solidFill>
                    <a:schemeClr val="bg1"/>
                  </a:solidFill>
                  <a:effectLst/>
                </a:rPr>
                <a:t>University of Nursing and Health Sciences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kuoyuan@ntunhs.edu.t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568952" cy="1569196"/>
          </a:xfrm>
        </p:spPr>
        <p:txBody>
          <a:bodyPr/>
          <a:lstStyle/>
          <a:p>
            <a:pPr algn="l"/>
            <a:r>
              <a:rPr lang="zh-TW" altLang="en-US" sz="30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健康事業管理系 邱尚志老師</a:t>
            </a:r>
            <a:endParaRPr lang="en-US" altLang="zh-TW" sz="3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414062" y="188640"/>
            <a:ext cx="8622703" cy="2358490"/>
          </a:xfrm>
        </p:spPr>
        <p:txBody>
          <a:bodyPr/>
          <a:lstStyle/>
          <a:p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健康事業管理系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二技實習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516216" y="3515989"/>
            <a:ext cx="255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109.10.22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2077377"/>
            <a:ext cx="833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359"/>
            <a:ext cx="3300350" cy="22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55548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實習需注意事項</a:t>
            </a:r>
            <a:r>
              <a:rPr lang="en-US" altLang="zh-TW" dirty="0">
                <a:solidFill>
                  <a:srgbClr val="FF0000"/>
                </a:solidFill>
              </a:rPr>
              <a:t>(4/5)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89682"/>
              </p:ext>
            </p:extLst>
          </p:nvPr>
        </p:nvGraphicFramePr>
        <p:xfrm>
          <a:off x="323528" y="1112140"/>
          <a:ext cx="8640959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59927005"/>
                    </a:ext>
                  </a:extLst>
                </a:gridCol>
              </a:tblGrid>
              <a:tr h="673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聯新醫院</a:t>
                      </a:r>
                    </a:p>
                    <a:p>
                      <a:pPr algn="ctr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報到日上午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分至醫院門診大樓一樓服務台，並攜帶以下資料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二吋照片兩張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實習生資料表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身分證正本、影本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六個月內體檢報告正本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保險卡正本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六個月內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之體檢報告影本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聯新醫院實習生資料表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8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55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實習需注意事項</a:t>
            </a:r>
            <a:r>
              <a:rPr lang="en-US" altLang="zh-TW" dirty="0">
                <a:solidFill>
                  <a:srgbClr val="FF0000"/>
                </a:solidFill>
              </a:rPr>
              <a:t>(5/5)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2916C66-1952-42A6-9AAA-B33CC8817335}"/>
                  </a:ext>
                </a:extLst>
              </p:cNvPr>
              <p:cNvSpPr txBox="1"/>
              <p:nvPr/>
            </p:nvSpPr>
            <p:spPr>
              <a:xfrm>
                <a:off x="611560" y="1052736"/>
                <a:ext cx="8229600" cy="2952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*待還未公告實習相關資訊的單位公告後，會將訊息公告至系網並個別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e-mail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同學。</a:t>
                </a:r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*需繳交實習單位之相關表單及詳細實習規定，將於同學確認實習單位後個別通知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(e-mail)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，請同學注意信箱收信。</a:t>
                </a:r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u="sng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*應繳系辦實習資料請於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11/20(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)17:00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繳交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電子檔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，體檢報告最晚請於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12/04(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r>
                  <a:rPr lang="en-US" altLang="zh-TW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)17:00</a:t>
                </a:r>
                <a:r>
                  <a:rPr lang="zh-TW" altLang="en-US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繳交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掃描電子檔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請以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實習機構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為單位，交由</a:t>
                </a:r>
                <a:r>
                  <a:rPr lang="zh-TW" altLang="en-US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班代</a:t>
                </a:r>
                <a:r>
                  <a:rPr lang="zh-TW" altLang="en-US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後，統一寄給系辦助教</a:t>
                </a:r>
                <a:r>
                  <a:rPr lang="en-US" altLang="zh-TW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☆</m:t>
                    </m:r>
                  </m:oMath>
                </a14:m>
                <a:r>
                  <a:rPr lang="zh-TW" altLang="en-US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請班代於</a:t>
                </a:r>
                <a:r>
                  <a:rPr lang="en-US" altLang="zh-TW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11/6(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五</a:t>
                </a:r>
                <a:r>
                  <a:rPr lang="en-US" altLang="zh-TW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)17:00</a:t>
                </a:r>
                <a:r>
                  <a:rPr lang="zh-TW" altLang="en-US" b="1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前</a:t>
                </a:r>
                <a:r>
                  <a:rPr lang="zh-TW" altLang="en-US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寄送實習名單給系辦助教</a:t>
                </a:r>
                <a:endParaRPr lang="en-US" altLang="zh-TW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2916C66-1952-42A6-9AAA-B33CC8817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8229600" cy="2952090"/>
              </a:xfrm>
              <a:prstGeom prst="rect">
                <a:avLst/>
              </a:prstGeom>
              <a:blipFill>
                <a:blip r:embed="rId2"/>
                <a:stretch>
                  <a:fillRect l="-593" t="-1240" b="-26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5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/>
              <a:t>準備重要資料</a:t>
            </a:r>
            <a:r>
              <a:rPr lang="en-US" altLang="zh-TW" dirty="0"/>
              <a:t>(</a:t>
            </a:r>
            <a:r>
              <a:rPr lang="zh-TW" altLang="en-US" dirty="0"/>
              <a:t>全部同學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916C66-1952-42A6-9AAA-B33CC8817335}"/>
              </a:ext>
            </a:extLst>
          </p:cNvPr>
          <p:cNvSpPr txBox="1"/>
          <p:nvPr/>
        </p:nvSpPr>
        <p:spPr>
          <a:xfrm>
            <a:off x="611560" y="1052736"/>
            <a:ext cx="82296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42950" lvl="0" indent="-7429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(12/04(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42950" lvl="0" indent="-7429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(11/20(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DAB5B8-334B-4293-ABDC-78FDCD1D0124}"/>
              </a:ext>
            </a:extLst>
          </p:cNvPr>
          <p:cNvSpPr/>
          <p:nvPr/>
        </p:nvSpPr>
        <p:spPr>
          <a:xfrm>
            <a:off x="683568" y="4221088"/>
            <a:ext cx="756084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2600" b="1" dirty="0">
              <a:solidFill>
                <a:srgbClr val="637052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檔案或資料請以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班級統一</a:t>
            </a:r>
            <a:r>
              <a:rPr lang="zh-TW" altLang="en-US" sz="26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600" b="1" dirty="0">
              <a:solidFill>
                <a:srgbClr val="637052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716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6132"/>
            <a:ext cx="8229600" cy="1066130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實習履歷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4D90FE3-F1D2-4C82-BAA1-64E72DBABEB2}"/>
              </a:ext>
            </a:extLst>
          </p:cNvPr>
          <p:cNvSpPr txBox="1"/>
          <p:nvPr/>
        </p:nvSpPr>
        <p:spPr>
          <a:xfrm>
            <a:off x="791580" y="1137830"/>
            <a:ext cx="7560840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自行下載檔案命名原則</a:t>
            </a:r>
            <a:endParaRPr lang="en-US" altLang="zh-TW" sz="2400" b="1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學校首頁→教學單位→健康事業管理系所→活動資訊→專業實習→實習二技相關表格</a:t>
            </a: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檔案請以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給系辦助教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C53263-A559-4147-97E8-7DB1BA528870}"/>
              </a:ext>
            </a:extLst>
          </p:cNvPr>
          <p:cNvSpPr/>
          <p:nvPr/>
        </p:nvSpPr>
        <p:spPr>
          <a:xfrm>
            <a:off x="1979712" y="3779156"/>
            <a:ext cx="5472608" cy="615810"/>
          </a:xfrm>
          <a:prstGeom prst="rect">
            <a:avLst/>
          </a:prstGeom>
          <a:solidFill>
            <a:srgbClr val="C2BC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組員→組長→班代→系辦助教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國媛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637052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CFB261-B042-4FDD-BA0B-390468488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060" r="25998" b="66089"/>
          <a:stretch/>
        </p:blipFill>
        <p:spPr>
          <a:xfrm>
            <a:off x="224570" y="4941169"/>
            <a:ext cx="2443163" cy="165592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54263E-2F66-4052-881F-63B63E1E1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6634" r="11754" b="50943"/>
          <a:stretch/>
        </p:blipFill>
        <p:spPr>
          <a:xfrm>
            <a:off x="2974739" y="4505478"/>
            <a:ext cx="2677381" cy="22618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E87F9E8-91C7-47C1-BC5C-84C0346EC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0" b="792"/>
          <a:stretch/>
        </p:blipFill>
        <p:spPr>
          <a:xfrm>
            <a:off x="6320384" y="4797152"/>
            <a:ext cx="2418846" cy="15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6132"/>
            <a:ext cx="8229600" cy="1066130"/>
          </a:xfrm>
        </p:spPr>
        <p:txBody>
          <a:bodyPr/>
          <a:lstStyle/>
          <a:p>
            <a:r>
              <a:rPr lang="en-US" altLang="zh-TW" dirty="0"/>
              <a:t>2.</a:t>
            </a:r>
            <a:r>
              <a:rPr lang="zh-TW" altLang="en-US" dirty="0"/>
              <a:t>體檢報告資料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4D90FE3-F1D2-4C82-BAA1-64E72DBABEB2}"/>
              </a:ext>
            </a:extLst>
          </p:cNvPr>
          <p:cNvSpPr txBox="1"/>
          <p:nvPr/>
        </p:nvSpPr>
        <p:spPr>
          <a:xfrm>
            <a:off x="791580" y="1137830"/>
            <a:ext cx="756084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Mail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個別通知 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*請注意信箱通知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體檢報告檢查項目以及時效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三個月內、六個月內之報告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請繳交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C53263-A559-4147-97E8-7DB1BA528870}"/>
              </a:ext>
            </a:extLst>
          </p:cNvPr>
          <p:cNvSpPr/>
          <p:nvPr/>
        </p:nvSpPr>
        <p:spPr>
          <a:xfrm>
            <a:off x="2123728" y="4725144"/>
            <a:ext cx="5472608" cy="615810"/>
          </a:xfrm>
          <a:prstGeom prst="rect">
            <a:avLst/>
          </a:prstGeom>
          <a:solidFill>
            <a:srgbClr val="C2BC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組員→組長→班代→系辦助教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國媛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637052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7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6132"/>
            <a:ext cx="8229600" cy="1066130"/>
          </a:xfrm>
        </p:spPr>
        <p:txBody>
          <a:bodyPr/>
          <a:lstStyle/>
          <a:p>
            <a:r>
              <a:rPr lang="en-US" altLang="zh-TW" dirty="0"/>
              <a:t>3.</a:t>
            </a:r>
            <a:r>
              <a:rPr lang="zh-TW" altLang="en-US" dirty="0"/>
              <a:t>其他學生實習相關資料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4D90FE3-F1D2-4C82-BAA1-64E72DBABEB2}"/>
              </a:ext>
            </a:extLst>
          </p:cNvPr>
          <p:cNvSpPr txBox="1"/>
          <p:nvPr/>
        </p:nvSpPr>
        <p:spPr>
          <a:xfrm>
            <a:off x="791580" y="1137830"/>
            <a:ext cx="7560840" cy="298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各機構組長、組員連絡資料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組長的名字右上角請輸入星號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『*』</a:t>
            </a:r>
          </a:p>
          <a:p>
            <a:pPr marL="51435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</a:p>
          <a:p>
            <a:pPr marL="51435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其他單位規定繳交之資料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C53263-A559-4147-97E8-7DB1BA528870}"/>
              </a:ext>
            </a:extLst>
          </p:cNvPr>
          <p:cNvSpPr/>
          <p:nvPr/>
        </p:nvSpPr>
        <p:spPr>
          <a:xfrm>
            <a:off x="3059832" y="5420128"/>
            <a:ext cx="5472608" cy="615810"/>
          </a:xfrm>
          <a:prstGeom prst="rect">
            <a:avLst/>
          </a:prstGeom>
          <a:solidFill>
            <a:srgbClr val="C2BC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組員→組長→班代→系辦助教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國媛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1" i="0" u="none" strike="noStrike" kern="0" cap="none" spc="0" normalizeH="0" baseline="0" noProof="0" dirty="0">
              <a:ln>
                <a:noFill/>
              </a:ln>
              <a:solidFill>
                <a:srgbClr val="637052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79AC7A-2D81-4797-9D09-0FE72130A0C4}"/>
              </a:ext>
            </a:extLst>
          </p:cNvPr>
          <p:cNvSpPr/>
          <p:nvPr/>
        </p:nvSpPr>
        <p:spPr>
          <a:xfrm>
            <a:off x="4572000" y="409719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kuoyuan@ntunhs.edu.tw</a:t>
            </a:r>
            <a:endParaRPr kumimoji="0" lang="zh-TW" altLang="zh-TW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2F75FC-8659-4F16-B953-F8BEECADBB85}"/>
              </a:ext>
            </a:extLst>
          </p:cNvPr>
          <p:cNvSpPr/>
          <p:nvPr/>
        </p:nvSpPr>
        <p:spPr>
          <a:xfrm>
            <a:off x="827584" y="4725144"/>
            <a:ext cx="809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檔案請以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實習機構</a:t>
            </a:r>
            <a:r>
              <a:rPr lang="en-US" altLang="zh-TW" sz="2400" b="1" dirty="0">
                <a:solidFill>
                  <a:srgbClr val="637052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為單位，由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班代統一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繳給系辦助教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024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實習日期及注意事項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0BEF398-9813-45C8-8E18-95FD0F920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0535"/>
              </p:ext>
            </p:extLst>
          </p:nvPr>
        </p:nvGraphicFramePr>
        <p:xfrm>
          <a:off x="827584" y="1196752"/>
          <a:ext cx="7704856" cy="4642070"/>
        </p:xfrm>
        <a:graphic>
          <a:graphicData uri="http://schemas.openxmlformats.org/drawingml/2006/table">
            <a:tbl>
              <a:tblPr firstRow="1" bandRow="1"/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(54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三甲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2400" i="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實習時數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分組</a:t>
                      </a:r>
                      <a:endParaRPr lang="en-US" altLang="zh-TW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各實習機構為一組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國定假日放假，以機構為主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835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54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4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實習作業繳交</a:t>
            </a:r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065EC68D-EA16-43FB-AA60-C1E2043AB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27983"/>
              </p:ext>
            </p:extLst>
          </p:nvPr>
        </p:nvGraphicFramePr>
        <p:xfrm>
          <a:off x="71881" y="1143000"/>
          <a:ext cx="9000235" cy="42134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9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1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繳交日期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繳交對象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誌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每週五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(6pm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02/26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03/05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03/12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03/19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03/26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04/02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04/09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04/16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04/23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04/30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05/10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05/17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05/07</a:t>
                      </a:r>
                      <a:r>
                        <a:rPr kumimoji="0" lang="zh-TW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0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05/14</a:t>
                      </a:r>
                      <a:endParaRPr kumimoji="0" lang="zh-TW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可以團體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或個人一份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視機構老師規定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「實習心得與建議」</a:t>
                      </a:r>
                      <a:endParaRPr lang="en-US" altLang="zh-TW" sz="16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事件分析或小專題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07</a:t>
                      </a:r>
                      <a:endParaRPr lang="zh-TW" sz="20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實習機構老師</a:t>
                      </a:r>
                      <a:r>
                        <a:rPr lang="zh-TW" alt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每位同學一份</a:t>
                      </a:r>
                      <a:endParaRPr lang="en-US" alt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A08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1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066130"/>
          </a:xfrm>
        </p:spPr>
        <p:txBody>
          <a:bodyPr/>
          <a:lstStyle/>
          <a:p>
            <a:pPr algn="l"/>
            <a:r>
              <a:rPr lang="zh-TW" altLang="en-US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請假最終窗口是</a:t>
            </a:r>
            <a:r>
              <a:rPr lang="en-US" altLang="zh-TW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TW" altLang="en-US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邱老師</a:t>
            </a:r>
            <a:r>
              <a:rPr lang="en-US" altLang="zh-TW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altLang="zh-TW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若可以補班，則不需請假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40903"/>
          </a:xfrm>
        </p:spPr>
        <p:txBody>
          <a:bodyPr/>
          <a:lstStyle/>
          <a:p>
            <a:r>
              <a:rPr lang="zh-TW" altLang="zh-TW" sz="2400" b="0" dirty="0"/>
              <a:t>學生應按時上、下班（未經機構輔導教師同意，不得任意更改上下班時間）</a:t>
            </a:r>
            <a:endParaRPr lang="en-US" altLang="zh-TW" sz="2400" b="0" dirty="0"/>
          </a:p>
          <a:p>
            <a:pPr lvl="1"/>
            <a:r>
              <a:rPr lang="zh-TW" altLang="zh-TW" sz="2000" b="0" dirty="0"/>
              <a:t>遲到早退，超過</a:t>
            </a:r>
            <a:r>
              <a:rPr lang="en-US" altLang="zh-TW" sz="2000" b="0" dirty="0"/>
              <a:t>1</a:t>
            </a:r>
            <a:r>
              <a:rPr lang="zh-TW" altLang="en-US" sz="2000" b="0" dirty="0"/>
              <a:t>５</a:t>
            </a:r>
            <a:r>
              <a:rPr lang="zh-TW" altLang="zh-TW" sz="2000" b="0" dirty="0"/>
              <a:t>（含）分鐘者或依該單位規定，每次扣實習總分</a:t>
            </a:r>
            <a:r>
              <a:rPr lang="zh-TW" altLang="en-US" sz="2000" b="0" dirty="0"/>
              <a:t>１</a:t>
            </a:r>
            <a:r>
              <a:rPr lang="zh-TW" altLang="zh-TW" sz="2000" b="0" dirty="0"/>
              <a:t>分；</a:t>
            </a:r>
            <a:endParaRPr lang="en-US" altLang="zh-TW" sz="2000" b="0" dirty="0"/>
          </a:p>
          <a:p>
            <a:pPr lvl="1"/>
            <a:r>
              <a:rPr lang="zh-TW" altLang="zh-TW" sz="2000" b="0" dirty="0"/>
              <a:t>請假者，每日扣實習總分</a:t>
            </a:r>
            <a:r>
              <a:rPr lang="en-US" altLang="zh-TW" sz="2000" b="0" dirty="0"/>
              <a:t>2</a:t>
            </a:r>
            <a:r>
              <a:rPr lang="zh-TW" altLang="zh-TW" sz="2000" b="0" dirty="0"/>
              <a:t>分；</a:t>
            </a:r>
            <a:endParaRPr lang="en-US" altLang="zh-TW" sz="2000" b="0" dirty="0"/>
          </a:p>
          <a:p>
            <a:pPr lvl="1"/>
            <a:r>
              <a:rPr lang="zh-TW" altLang="zh-TW" sz="2000" b="0" dirty="0"/>
              <a:t>若不假缺席，每日扣</a:t>
            </a:r>
            <a:r>
              <a:rPr lang="zh-TW" altLang="zh-TW" sz="2000" b="0" dirty="0">
                <a:solidFill>
                  <a:srgbClr val="FF0000"/>
                </a:solidFill>
              </a:rPr>
              <a:t>實習總分</a:t>
            </a:r>
            <a:r>
              <a:rPr lang="en-US" altLang="zh-TW" sz="2000" b="0" dirty="0">
                <a:solidFill>
                  <a:srgbClr val="FF0000"/>
                </a:solidFill>
              </a:rPr>
              <a:t>5</a:t>
            </a:r>
            <a:r>
              <a:rPr lang="zh-TW" altLang="zh-TW" sz="2000" b="0" dirty="0">
                <a:solidFill>
                  <a:srgbClr val="FF0000"/>
                </a:solidFill>
              </a:rPr>
              <a:t>分</a:t>
            </a:r>
            <a:r>
              <a:rPr lang="zh-TW" altLang="zh-TW" sz="2000" b="0" dirty="0"/>
              <a:t>，</a:t>
            </a:r>
            <a:r>
              <a:rPr lang="zh-TW" altLang="zh-TW" sz="2000" dirty="0">
                <a:solidFill>
                  <a:srgbClr val="FF0000"/>
                </a:solidFill>
              </a:rPr>
              <a:t>未事先辦妥請假或未准假前即離開工作單位者，視同不假缺席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1"/>
            <a:endParaRPr lang="en-US" altLang="zh-TW" sz="1100" dirty="0"/>
          </a:p>
          <a:p>
            <a:r>
              <a:rPr lang="zh-TW" altLang="zh-TW" sz="2400" dirty="0">
                <a:solidFill>
                  <a:srgbClr val="0066FF"/>
                </a:solidFill>
              </a:rPr>
              <a:t>事假</a:t>
            </a:r>
            <a:r>
              <a:rPr lang="zh-TW" altLang="zh-TW" sz="2400" b="0" dirty="0"/>
              <a:t>或</a:t>
            </a:r>
            <a:r>
              <a:rPr lang="zh-TW" altLang="zh-TW" sz="2400" dirty="0">
                <a:solidFill>
                  <a:srgbClr val="0066FF"/>
                </a:solidFill>
              </a:rPr>
              <a:t>公假</a:t>
            </a:r>
            <a:r>
              <a:rPr lang="zh-TW" altLang="zh-TW" sz="2400" b="0" dirty="0"/>
              <a:t>至少</a:t>
            </a:r>
            <a:r>
              <a:rPr lang="zh-TW" altLang="zh-TW" sz="2400" u="heavy" dirty="0">
                <a:solidFill>
                  <a:srgbClr val="FF0000"/>
                </a:solidFill>
              </a:rPr>
              <a:t>於一週前</a:t>
            </a:r>
            <a:r>
              <a:rPr lang="zh-TW" altLang="zh-TW" sz="2400" b="0" dirty="0"/>
              <a:t>提出申請，</a:t>
            </a:r>
            <a:r>
              <a:rPr lang="zh-TW" altLang="zh-TW" sz="2400" dirty="0">
                <a:solidFill>
                  <a:srgbClr val="0066FF"/>
                </a:solidFill>
              </a:rPr>
              <a:t>病假</a:t>
            </a:r>
            <a:r>
              <a:rPr lang="zh-TW" altLang="zh-TW" sz="2400" b="0" dirty="0"/>
              <a:t>至少應</a:t>
            </a:r>
            <a:r>
              <a:rPr lang="zh-TW" altLang="zh-TW" sz="2400" u="heavy" dirty="0">
                <a:solidFill>
                  <a:srgbClr val="FF0000"/>
                </a:solidFill>
              </a:rPr>
              <a:t>於上班前</a:t>
            </a:r>
            <a:r>
              <a:rPr lang="zh-TW" altLang="zh-TW" sz="2400" b="0" dirty="0"/>
              <a:t>通知機構輔導教師及本系負責老師，事後依規定完成紙本請假手續並附上證明文件。</a:t>
            </a:r>
            <a:endParaRPr lang="en-US" altLang="zh-TW" sz="2400" b="0" dirty="0"/>
          </a:p>
          <a:p>
            <a:pPr marL="0" indent="0">
              <a:buNone/>
            </a:pPr>
            <a:endParaRPr lang="en-US" altLang="zh-TW" sz="1100" b="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請假</a:t>
            </a:r>
            <a:r>
              <a:rPr lang="zh-TW" altLang="zh-TW" sz="2400" dirty="0">
                <a:solidFill>
                  <a:srgbClr val="FF0000"/>
                </a:solidFill>
              </a:rPr>
              <a:t>時數</a:t>
            </a:r>
            <a:r>
              <a:rPr lang="zh-TW" altLang="zh-TW" sz="2400" b="0" dirty="0">
                <a:solidFill>
                  <a:srgbClr val="FF0000"/>
                </a:solidFill>
              </a:rPr>
              <a:t>累積超過</a:t>
            </a:r>
            <a:r>
              <a:rPr lang="en-US" altLang="zh-TW" sz="2400" b="0" dirty="0">
                <a:solidFill>
                  <a:srgbClr val="FF0000"/>
                </a:solidFill>
              </a:rPr>
              <a:t>56</a:t>
            </a:r>
            <a:r>
              <a:rPr lang="zh-TW" altLang="en-US" sz="2400" b="0" dirty="0">
                <a:solidFill>
                  <a:srgbClr val="FF0000"/>
                </a:solidFill>
              </a:rPr>
              <a:t>小時</a:t>
            </a:r>
            <a:r>
              <a:rPr lang="zh-TW" altLang="zh-TW" sz="2400" b="0" dirty="0">
                <a:solidFill>
                  <a:srgbClr val="FF0000"/>
                </a:solidFill>
              </a:rPr>
              <a:t>者，停止實習。</a:t>
            </a:r>
            <a:endParaRPr lang="zh-TW" altLang="zh-TW" sz="2400" b="0" dirty="0"/>
          </a:p>
          <a:p>
            <a:endParaRPr lang="en-US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55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zh-TW" altLang="en-US" dirty="0"/>
              <a:t>請假流程圖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2736"/>
            <a:ext cx="6101655" cy="46007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5517232"/>
            <a:ext cx="54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57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401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實習單位名單</a:t>
            </a:r>
            <a:r>
              <a:rPr lang="en-US" altLang="zh-TW" dirty="0">
                <a:solidFill>
                  <a:srgbClr val="FF0000"/>
                </a:solidFill>
              </a:rPr>
              <a:t>(1/4)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509523"/>
              </p:ext>
            </p:extLst>
          </p:nvPr>
        </p:nvGraphicFramePr>
        <p:xfrm>
          <a:off x="611560" y="116632"/>
          <a:ext cx="8280920" cy="634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</a:tblGrid>
              <a:tr h="464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院本部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秘書室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病人自主權利法小組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醫療品質組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病人安全組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醫療事務室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員工協助暨關懷專案辦公室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臺北市立聯合醫院（中興院區）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請同學於自傳簡歷中敘明想前往學習的科室及想學習的內容，並於實習開始前先與行政中心主任進行討論規劃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自選單位</a:t>
                      </a:r>
                      <a:r>
                        <a:rPr kumimoji="0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總務課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工務課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社工課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醫事室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批價、申報、病歷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25432"/>
                  </a:ext>
                </a:extLst>
              </a:tr>
              <a:tr h="45350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臺北市立聯合醫院（陽明院區）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欲申請陽明院區實習同學，請協助提供申請單位前三志願序，以利進行分發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自選單位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社工課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家醫科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神經內科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失智日間照護中心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教研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實習請假單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82269" y="1149421"/>
            <a:ext cx="395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　專業實習 →　實習二技相關表格→</a:t>
            </a:r>
            <a:r>
              <a:rPr lang="en-US" altLang="zh-TW" sz="20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0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學年二技實習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B68B09-A265-42B1-96C5-A1AC2596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732495" cy="48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出勤</a:t>
            </a:r>
            <a:r>
              <a:rPr lang="zh-TW" altLang="en-US" dirty="0"/>
              <a:t>紀錄表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2491" y="2221843"/>
            <a:ext cx="3659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實習結束後，由小組長收齊請機構教師簽名後，掃描上傳至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ILMS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給系上各機構的負責教師。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12B624-AE09-4A30-83D2-0FF4A6645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62014"/>
            <a:ext cx="3771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重要公告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349743"/>
            <a:ext cx="7787208" cy="350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學校首頁→教學單位→健康事業管理系所→活動資訊→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專業實習→實習最新消息</a:t>
            </a: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u="sng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itchFamily="34" charset="0"/>
              <a:buAutoNum type="arabicPeriod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相關事項實習手冊上皆有說明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lvl="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AutoNum type="arabicPeriod"/>
            </a:pPr>
            <a:r>
              <a:rPr lang="zh-TW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實習前再次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0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*請注意信箱通知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68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3" descr="IMG_1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38038"/>
            <a:ext cx="3835441" cy="3885812"/>
          </a:xfr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zh-TW" altLang="en-US" dirty="0"/>
              <a:t>實習名牌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572000" y="148100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請同學實習前自行準備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780928"/>
            <a:ext cx="3645550" cy="24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5400" dirty="0">
                <a:latin typeface="Adobe 楷体 Std R" pitchFamily="18" charset="-128"/>
                <a:ea typeface="Adobe 楷体 Std R" pitchFamily="18" charset="-128"/>
              </a:rPr>
              <a:t>	</a:t>
            </a:r>
            <a:endParaRPr lang="zh-TW" altLang="en-US" sz="5400" dirty="0">
              <a:latin typeface="Adobe 楷体 Std R" pitchFamily="18" charset="-128"/>
              <a:ea typeface="Adobe 楷体 Std R" pitchFamily="18" charset="-128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052736"/>
            <a:ext cx="4762500" cy="381000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8AABEB4-2574-4A89-B5A2-C5423F12CAEE}"/>
              </a:ext>
            </a:extLst>
          </p:cNvPr>
          <p:cNvSpPr txBox="1"/>
          <p:nvPr/>
        </p:nvSpPr>
        <p:spPr>
          <a:xfrm>
            <a:off x="5097700" y="564083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此簡報將放置系網「專業實習」專區</a:t>
            </a:r>
          </a:p>
        </p:txBody>
      </p:sp>
    </p:spTree>
    <p:extLst>
      <p:ext uri="{BB962C8B-B14F-4D97-AF65-F5344CB8AC3E}">
        <p14:creationId xmlns:p14="http://schemas.microsoft.com/office/powerpoint/2010/main" val="184917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實習單位名單</a:t>
            </a:r>
            <a:r>
              <a:rPr lang="en-US" altLang="zh-TW" dirty="0">
                <a:solidFill>
                  <a:srgbClr val="FF0000"/>
                </a:solidFill>
              </a:rPr>
              <a:t>(2/4)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673098"/>
              </p:ext>
            </p:extLst>
          </p:nvPr>
        </p:nvGraphicFramePr>
        <p:xfrm>
          <a:off x="652736" y="1182762"/>
          <a:ext cx="7838528" cy="384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325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</a:tblGrid>
              <a:tr h="464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2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臺北市立聯合醫院（林森中醫昆明院區）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19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忠孝院區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採單位輪調學習，申請忠孝院區同學將於實習開始時，先與行政中心主任討論，實習期間欲前往學習之科室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至多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與期程</a:t>
                      </a:r>
                    </a:p>
                    <a:p>
                      <a:pPr algn="l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輪調單位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病歷組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總務課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工務課</a:t>
                      </a:r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04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3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實習單位名單</a:t>
            </a:r>
            <a:r>
              <a:rPr lang="en-US" altLang="zh-TW" dirty="0">
                <a:solidFill>
                  <a:srgbClr val="FF0000"/>
                </a:solidFill>
              </a:rPr>
              <a:t>(3/4)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332789"/>
              </p:ext>
            </p:extLst>
          </p:nvPr>
        </p:nvGraphicFramePr>
        <p:xfrm>
          <a:off x="395536" y="261089"/>
          <a:ext cx="8352928" cy="588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2104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</a:tblGrid>
              <a:tr h="428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輪調單位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癌防中心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保管課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國際醫療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台安醫院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輪調單位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總務處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健康發展處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健診中心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人資處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42814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耕莘醫院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衛福部台北醫院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管理中心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雙和醫院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自選單位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職業安全衛生室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新北市立聯合醫院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三重院區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亞東醫院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30014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萬芳醫院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自選單位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醫品部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)/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事業發展部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醫事室門診組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40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6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實習單位名單</a:t>
            </a:r>
            <a:r>
              <a:rPr lang="en-US" altLang="zh-TW" dirty="0">
                <a:solidFill>
                  <a:srgbClr val="FF0000"/>
                </a:solidFill>
              </a:rPr>
              <a:t>(4/4)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08168"/>
              </p:ext>
            </p:extLst>
          </p:nvPr>
        </p:nvGraphicFramePr>
        <p:xfrm>
          <a:off x="539552" y="1204570"/>
          <a:ext cx="8280920" cy="1675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096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</a:tblGrid>
              <a:tr h="428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新泰醫院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尚未公佈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42814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醫策會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7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聯新醫院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16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1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實習注意事項</a:t>
            </a:r>
            <a:r>
              <a:rPr lang="en-US" altLang="zh-TW" dirty="0">
                <a:solidFill>
                  <a:srgbClr val="FF0000"/>
                </a:solidFill>
              </a:rPr>
              <a:t>(1/5)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75610"/>
              </p:ext>
            </p:extLst>
          </p:nvPr>
        </p:nvGraphicFramePr>
        <p:xfrm>
          <a:off x="323528" y="67042"/>
          <a:ext cx="8712968" cy="672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59927005"/>
                    </a:ext>
                  </a:extLst>
                </a:gridCol>
              </a:tblGrid>
              <a:tr h="423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院本部 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報到地點尚未公佈，當日需攜帶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體檢報告正本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大頭照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吋一張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 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中興院區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2754498"/>
                  </a:ext>
                </a:extLst>
              </a:tr>
              <a:tr h="4225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臺北市立聯合醫院（陽明院區）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忠孝院區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049029"/>
                  </a:ext>
                </a:extLst>
              </a:tr>
              <a:tr h="4225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林森中醫昆明院區</a:t>
                      </a:r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吋二張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保險卡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台安醫院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吋二張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963290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耕莘醫院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六個月內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吋二張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六個月內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除一般項目外，還需包含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胸部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09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1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實習注意事項</a:t>
            </a:r>
            <a:r>
              <a:rPr lang="en-US" altLang="zh-TW" dirty="0">
                <a:solidFill>
                  <a:srgbClr val="FF0000"/>
                </a:solidFill>
              </a:rPr>
              <a:t>(2/5)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89736"/>
              </p:ext>
            </p:extLst>
          </p:nvPr>
        </p:nvGraphicFramePr>
        <p:xfrm>
          <a:off x="215516" y="1069316"/>
          <a:ext cx="8712968" cy="345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59927005"/>
                    </a:ext>
                  </a:extLst>
                </a:gridCol>
              </a:tblGrid>
              <a:tr h="423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衛福部台北醫院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學生證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正、影本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吋一張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成績證明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雙和醫院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保險證明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三個月內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除一般項目外，還需包含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胸部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光、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型肝炎抗原抗體、麻疹及德國麻疹抗體血清檢驗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雙和醫院實習基本資料表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800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89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實習注意事項</a:t>
            </a:r>
            <a:r>
              <a:rPr lang="en-US" altLang="zh-TW" dirty="0">
                <a:solidFill>
                  <a:srgbClr val="FF0000"/>
                </a:solidFill>
              </a:rPr>
              <a:t>(3/5)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021786"/>
              </p:ext>
            </p:extLst>
          </p:nvPr>
        </p:nvGraphicFramePr>
        <p:xfrm>
          <a:off x="215516" y="1268760"/>
          <a:ext cx="8712968" cy="366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59927005"/>
                    </a:ext>
                  </a:extLst>
                </a:gridCol>
              </a:tblGrid>
              <a:tr h="4233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新北市立聯合醫院（三重）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報到地點尚未公佈，當日需攜帶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體檢報告正本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大頭照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吋二張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醫院實習生報到注意事項基本資料表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新北市聯醫學生基本資料表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成績證明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亞東醫院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報到地點尚未公佈，當日需攜帶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六個月內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體檢報告正本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二吋脫帽照片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保險證明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六個月內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體檢報告影本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除一般項目外，還需包含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胸部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光、一年內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型肝炎抗原抗體、水痘、麻疹及德國麻疹抗體報告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  <a:p>
                      <a:pPr algn="l"/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成績證明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8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4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55548"/>
            <a:ext cx="8229600" cy="106613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實習需注意事項</a:t>
            </a:r>
            <a:r>
              <a:rPr lang="en-US" altLang="zh-TW" dirty="0">
                <a:solidFill>
                  <a:srgbClr val="FF0000"/>
                </a:solidFill>
              </a:rPr>
              <a:t>(4/5)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731388"/>
              </p:ext>
            </p:extLst>
          </p:nvPr>
        </p:nvGraphicFramePr>
        <p:xfrm>
          <a:off x="323528" y="1112140"/>
          <a:ext cx="8640959" cy="517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59927005"/>
                    </a:ext>
                  </a:extLst>
                </a:gridCol>
              </a:tblGrid>
              <a:tr h="6737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報到地點及應繳資料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應繳系辦資料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55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萬芳醫院</a:t>
                      </a:r>
                    </a:p>
                    <a:p>
                      <a:pPr algn="ctr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報到當天上午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8:30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分至教學部，當日需攜帶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個人基本資料表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三個月內之體檢報告正本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學生證正面影本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一吋脫帽正面照片兩張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如有電子檔可先隨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E-mail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附加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保險證明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實習同意書</a:t>
                      </a:r>
                      <a:endParaRPr lang="zh-TW" altLang="en-US" sz="13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三個月內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體檢報告影本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除一般項目外，還需包含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胸部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X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光、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型肝炎抗原抗體、麻疹及德國麻疹抗體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 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陰性者需檢附疫苗接種紀錄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萬芳醫院個人基本資料表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3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84057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新泰醫院</a:t>
                      </a:r>
                      <a:endParaRPr lang="en-US" altLang="zh-TW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身份證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正、影本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吋一張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系上實習履歷表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4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醫策會</a:t>
                      </a:r>
                      <a:endParaRPr lang="en-US" altLang="zh-TW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報到地點尚未公佈，當日需攜帶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身分證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大頭照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吋一張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醫策會實習履歷表</a:t>
                      </a:r>
                    </a:p>
                    <a:p>
                      <a:pPr algn="l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實習單位意願調查表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*申請時需附</a:t>
                      </a:r>
                      <a:r>
                        <a:rPr lang="en-US" altLang="zh-TW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</a:p>
                    <a:p>
                      <a:pPr algn="ctr" fontAlgn="ctr"/>
                      <a:r>
                        <a:rPr lang="en-US" altLang="zh-TW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醫策會實習單位意願調查表</a:t>
                      </a:r>
                    </a:p>
                    <a:p>
                      <a:pPr algn="ctr" fontAlgn="ctr"/>
                      <a:r>
                        <a:rPr lang="en-US" altLang="zh-TW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en-US" sz="13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醫策會履歷表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02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91664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8762</TotalTime>
  <Words>2379</Words>
  <Application>Microsoft Office PowerPoint</Application>
  <PresentationFormat>如螢幕大小 (4:3)</PresentationFormat>
  <Paragraphs>314</Paragraphs>
  <Slides>24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Adobe 楷体 Std R</vt:lpstr>
      <vt:lpstr>華康正顏楷體W5</vt:lpstr>
      <vt:lpstr>微軟正黑體</vt:lpstr>
      <vt:lpstr>新細明體</vt:lpstr>
      <vt:lpstr>標楷體</vt:lpstr>
      <vt:lpstr>Arial</vt:lpstr>
      <vt:lpstr>Calibri</vt:lpstr>
      <vt:lpstr>Cambria Math</vt:lpstr>
      <vt:lpstr>Wingdings</vt:lpstr>
      <vt:lpstr>佈景主題1</vt:lpstr>
      <vt:lpstr>國立臺北護理健康大學 健康事業管理系 二技實習前說明會</vt:lpstr>
      <vt:lpstr>實習單位名單(1/4)</vt:lpstr>
      <vt:lpstr>實習單位名單(2/4)</vt:lpstr>
      <vt:lpstr>實習單位名單(3/4)</vt:lpstr>
      <vt:lpstr>實習單位名單(4/4)</vt:lpstr>
      <vt:lpstr>實習注意事項(1/5)</vt:lpstr>
      <vt:lpstr>實習注意事項(2/5)</vt:lpstr>
      <vt:lpstr>實習注意事項(3/5)</vt:lpstr>
      <vt:lpstr>實習需注意事項(4/5)</vt:lpstr>
      <vt:lpstr>實習需注意事項(4/5)</vt:lpstr>
      <vt:lpstr>實習需注意事項(5/5)</vt:lpstr>
      <vt:lpstr>準備重要資料(全部同學)</vt:lpstr>
      <vt:lpstr>1.實習履歷</vt:lpstr>
      <vt:lpstr>2.體檢報告資料</vt:lpstr>
      <vt:lpstr>3.其他學生實習相關資料</vt:lpstr>
      <vt:lpstr>實習日期及注意事項</vt:lpstr>
      <vt:lpstr>實習作業繳交</vt:lpstr>
      <vt:lpstr>請假最終窗口是“邱老師” 若可以補班，則不需請假</vt:lpstr>
      <vt:lpstr>請假流程圖</vt:lpstr>
      <vt:lpstr>實習請假單</vt:lpstr>
      <vt:lpstr>出勤紀錄表</vt:lpstr>
      <vt:lpstr>重要公告</vt:lpstr>
      <vt:lpstr>實習名牌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dhcm</cp:lastModifiedBy>
  <cp:revision>908</cp:revision>
  <cp:lastPrinted>2015-10-08T03:15:38Z</cp:lastPrinted>
  <dcterms:created xsi:type="dcterms:W3CDTF">2013-12-10T08:28:55Z</dcterms:created>
  <dcterms:modified xsi:type="dcterms:W3CDTF">2020-11-16T07:50:47Z</dcterms:modified>
</cp:coreProperties>
</file>